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7"/>
  </p:notesMasterIdLst>
  <p:sldIdLst>
    <p:sldId id="256" r:id="rId2"/>
    <p:sldId id="681" r:id="rId3"/>
    <p:sldId id="788" r:id="rId4"/>
    <p:sldId id="682" r:id="rId5"/>
    <p:sldId id="705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683" r:id="rId14"/>
    <p:sldId id="507" r:id="rId15"/>
    <p:sldId id="675" r:id="rId16"/>
    <p:sldId id="676" r:id="rId17"/>
    <p:sldId id="621" r:id="rId18"/>
    <p:sldId id="685" r:id="rId19"/>
    <p:sldId id="803" r:id="rId20"/>
    <p:sldId id="804" r:id="rId21"/>
    <p:sldId id="805" r:id="rId22"/>
    <p:sldId id="806" r:id="rId23"/>
    <p:sldId id="811" r:id="rId24"/>
    <p:sldId id="807" r:id="rId25"/>
    <p:sldId id="750" r:id="rId26"/>
    <p:sldId id="802" r:id="rId27"/>
    <p:sldId id="801" r:id="rId28"/>
    <p:sldId id="827" r:id="rId29"/>
    <p:sldId id="752" r:id="rId30"/>
    <p:sldId id="755" r:id="rId31"/>
    <p:sldId id="829" r:id="rId32"/>
    <p:sldId id="828" r:id="rId33"/>
    <p:sldId id="770" r:id="rId34"/>
    <p:sldId id="781" r:id="rId35"/>
    <p:sldId id="808" r:id="rId36"/>
    <p:sldId id="775" r:id="rId37"/>
    <p:sldId id="777" r:id="rId38"/>
    <p:sldId id="830" r:id="rId39"/>
    <p:sldId id="773" r:id="rId40"/>
    <p:sldId id="812" r:id="rId41"/>
    <p:sldId id="815" r:id="rId42"/>
    <p:sldId id="778" r:id="rId43"/>
    <p:sldId id="779" r:id="rId44"/>
    <p:sldId id="774" r:id="rId45"/>
    <p:sldId id="851" r:id="rId46"/>
    <p:sldId id="852" r:id="rId47"/>
    <p:sldId id="880" r:id="rId48"/>
    <p:sldId id="881" r:id="rId49"/>
    <p:sldId id="882" r:id="rId50"/>
    <p:sldId id="883" r:id="rId51"/>
    <p:sldId id="884" r:id="rId52"/>
    <p:sldId id="833" r:id="rId53"/>
    <p:sldId id="832" r:id="rId54"/>
    <p:sldId id="823" r:id="rId55"/>
    <p:sldId id="838" r:id="rId56"/>
    <p:sldId id="839" r:id="rId57"/>
    <p:sldId id="907" r:id="rId58"/>
    <p:sldId id="842" r:id="rId59"/>
    <p:sldId id="840" r:id="rId60"/>
    <p:sldId id="841" r:id="rId61"/>
    <p:sldId id="834" r:id="rId62"/>
    <p:sldId id="846" r:id="rId63"/>
    <p:sldId id="872" r:id="rId64"/>
    <p:sldId id="873" r:id="rId65"/>
    <p:sldId id="901" r:id="rId66"/>
    <p:sldId id="874" r:id="rId67"/>
    <p:sldId id="847" r:id="rId68"/>
    <p:sldId id="843" r:id="rId69"/>
    <p:sldId id="848" r:id="rId70"/>
    <p:sldId id="844" r:id="rId71"/>
    <p:sldId id="902" r:id="rId72"/>
    <p:sldId id="903" r:id="rId73"/>
    <p:sldId id="905" r:id="rId74"/>
    <p:sldId id="906" r:id="rId75"/>
    <p:sldId id="904" r:id="rId76"/>
    <p:sldId id="835" r:id="rId77"/>
    <p:sldId id="849" r:id="rId78"/>
    <p:sldId id="850" r:id="rId79"/>
    <p:sldId id="856" r:id="rId80"/>
    <p:sldId id="857" r:id="rId81"/>
    <p:sldId id="858" r:id="rId82"/>
    <p:sldId id="855" r:id="rId83"/>
    <p:sldId id="859" r:id="rId84"/>
    <p:sldId id="890" r:id="rId85"/>
    <p:sldId id="891" r:id="rId86"/>
    <p:sldId id="892" r:id="rId87"/>
    <p:sldId id="893" r:id="rId88"/>
    <p:sldId id="897" r:id="rId89"/>
    <p:sldId id="898" r:id="rId90"/>
    <p:sldId id="836" r:id="rId91"/>
    <p:sldId id="817" r:id="rId92"/>
    <p:sldId id="885" r:id="rId93"/>
    <p:sldId id="878" r:id="rId94"/>
    <p:sldId id="879" r:id="rId95"/>
    <p:sldId id="886" r:id="rId96"/>
    <p:sldId id="837" r:id="rId97"/>
    <p:sldId id="825" r:id="rId98"/>
    <p:sldId id="888" r:id="rId99"/>
    <p:sldId id="826" r:id="rId100"/>
    <p:sldId id="866" r:id="rId101"/>
    <p:sldId id="867" r:id="rId102"/>
    <p:sldId id="868" r:id="rId103"/>
    <p:sldId id="869" r:id="rId104"/>
    <p:sldId id="871" r:id="rId105"/>
    <p:sldId id="870" r:id="rId106"/>
    <p:sldId id="889" r:id="rId107"/>
    <p:sldId id="862" r:id="rId108"/>
    <p:sldId id="863" r:id="rId109"/>
    <p:sldId id="864" r:id="rId110"/>
    <p:sldId id="865" r:id="rId111"/>
    <p:sldId id="845" r:id="rId112"/>
    <p:sldId id="894" r:id="rId113"/>
    <p:sldId id="729" r:id="rId114"/>
    <p:sldId id="908" r:id="rId115"/>
    <p:sldId id="909" r:id="rId116"/>
    <p:sldId id="895" r:id="rId117"/>
    <p:sldId id="646" r:id="rId118"/>
    <p:sldId id="896" r:id="rId119"/>
    <p:sldId id="899" r:id="rId120"/>
    <p:sldId id="910" r:id="rId121"/>
    <p:sldId id="900" r:id="rId122"/>
    <p:sldId id="876" r:id="rId123"/>
    <p:sldId id="877" r:id="rId124"/>
    <p:sldId id="574" r:id="rId125"/>
    <p:sldId id="416" r:id="rId126"/>
  </p:sldIdLst>
  <p:sldSz cx="12192000" cy="6858000"/>
  <p:notesSz cx="6858000" cy="9144000"/>
  <p:embeddedFontLst>
    <p:embeddedFont>
      <p:font typeface="Calibri Light" panose="020F0302020204030204" pitchFamily="34" charset="0"/>
      <p:regular r:id="rId128"/>
      <p:italic r:id="rId129"/>
    </p:embeddedFon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Roboto" panose="020B0604020202020204" charset="0"/>
      <p:regular r:id="rId134"/>
    </p:embeddedFont>
    <p:embeddedFont>
      <p:font typeface="Century" panose="02040604050505020304" pitchFamily="18" charset="0"/>
      <p:regular r:id="rId1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 autoAdjust="0"/>
    <p:restoredTop sz="81182" autoAdjust="0"/>
  </p:normalViewPr>
  <p:slideViewPr>
    <p:cSldViewPr snapToGrid="0">
      <p:cViewPr varScale="1">
        <p:scale>
          <a:sx n="44" d="100"/>
          <a:sy n="44" d="100"/>
        </p:scale>
        <p:origin x="32" y="23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 So what am</a:t>
            </a:r>
            <a:r>
              <a:rPr lang="en-US" baseline="0" dirty="0" smtClean="0"/>
              <a:t> I doing in all of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4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2020-03-17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5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Same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collection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Encourage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 smtClean="0"/>
              <a:t>Ensure that code reliably produces results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 smtClean="0"/>
              <a:t>Before you finish the manuscript, run all analysis code again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  <a:endParaRPr lang="en-US" sz="4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Stodden’s</a:t>
            </a:r>
            <a:r>
              <a:rPr lang="en-US" dirty="0" smtClean="0"/>
              <a:t> TIER talk 2020-02-07</a:t>
            </a:r>
          </a:p>
          <a:p>
            <a:pPr lvl="1"/>
            <a:r>
              <a:rPr lang="en-US" dirty="0" smtClean="0"/>
              <a:t>Whole Tale</a:t>
            </a:r>
          </a:p>
          <a:p>
            <a:pPr lvl="1"/>
            <a:r>
              <a:rPr lang="en-US" dirty="0" err="1" smtClean="0"/>
              <a:t>CodeOcean</a:t>
            </a:r>
            <a:endParaRPr lang="en-US" dirty="0" smtClean="0"/>
          </a:p>
          <a:p>
            <a:pPr lvl="1"/>
            <a:r>
              <a:rPr lang="en-US" dirty="0" smtClean="0"/>
              <a:t>OSF</a:t>
            </a:r>
          </a:p>
          <a:p>
            <a:pPr lvl="1"/>
            <a:r>
              <a:rPr lang="en-US" dirty="0" smtClean="0"/>
              <a:t>Binder.org</a:t>
            </a:r>
          </a:p>
          <a:p>
            <a:pPr lvl="1"/>
            <a:r>
              <a:rPr lang="en-US" dirty="0" smtClean="0"/>
              <a:t>Runmycode.org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Scott Long’s TIER talk </a:t>
            </a:r>
            <a:br>
              <a:rPr lang="en-US" dirty="0" smtClean="0"/>
            </a:br>
            <a:r>
              <a:rPr lang="en-US" dirty="0" smtClean="0"/>
              <a:t>2020-03-06</a:t>
            </a:r>
          </a:p>
          <a:p>
            <a:pPr lvl="1"/>
            <a:r>
              <a:rPr lang="en-US" dirty="0" smtClean="0"/>
              <a:t>Dual-workflow</a:t>
            </a:r>
          </a:p>
          <a:p>
            <a:pPr lvl="1"/>
            <a:r>
              <a:rPr lang="en-US" dirty="0" smtClean="0"/>
              <a:t>Emphasize reproducibility from the start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5347" y="4872789"/>
            <a:ext cx="3585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reproducibility tomorrow, platform gone the day after!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3518" y="4872788"/>
            <a:ext cx="3585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document provenance of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Master script preferred</a:t>
            </a:r>
          </a:p>
          <a:p>
            <a:pPr lvl="1"/>
            <a:r>
              <a:rPr lang="en-US" dirty="0" smtClean="0"/>
              <a:t>Least amount of manual effort</a:t>
            </a:r>
          </a:p>
          <a:p>
            <a:r>
              <a:rPr lang="en-US" dirty="0" smtClean="0"/>
              <a:t>No manual manipulation </a:t>
            </a:r>
          </a:p>
          <a:p>
            <a:pPr lvl="1"/>
            <a:r>
              <a:rPr lang="en-US" dirty="0" smtClean="0"/>
              <a:t>“Change the parameter to 0.2, then run the code again”</a:t>
            </a:r>
          </a:p>
          <a:p>
            <a:r>
              <a:rPr lang="en-US" dirty="0" smtClean="0"/>
              <a:t>No manual copying of results</a:t>
            </a:r>
          </a:p>
          <a:p>
            <a:pPr lvl="1"/>
            <a:r>
              <a:rPr lang="en-US" dirty="0" smtClean="0"/>
              <a:t>Write out/save tables and figures using packages</a:t>
            </a:r>
          </a:p>
          <a:p>
            <a:pPr lvl="1"/>
            <a:r>
              <a:rPr lang="en-US" dirty="0" smtClean="0"/>
              <a:t>Compute all numbers in package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manual install of packages</a:t>
            </a:r>
          </a:p>
          <a:p>
            <a:pPr lvl="1"/>
            <a:r>
              <a:rPr lang="en-US" dirty="0" smtClean="0"/>
              <a:t>Use a script to create all directories, install all necessary packages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77" y="3320257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support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in methods (with various centers, institutions, etc.)</a:t>
            </a:r>
          </a:p>
          <a:p>
            <a:pPr lvl="1"/>
            <a:r>
              <a:rPr lang="en-US" dirty="0" smtClean="0"/>
              <a:t>For current researchers (Carpentries, custom, etc.)</a:t>
            </a:r>
          </a:p>
          <a:p>
            <a:pPr lvl="1"/>
            <a:r>
              <a:rPr lang="en-US" dirty="0" smtClean="0"/>
              <a:t>For integration into curriculums</a:t>
            </a:r>
          </a:p>
          <a:p>
            <a:r>
              <a:rPr lang="en-US" dirty="0" smtClean="0"/>
              <a:t>Tools to streamline the process </a:t>
            </a:r>
          </a:p>
          <a:p>
            <a:pPr lvl="1"/>
            <a:r>
              <a:rPr lang="en-US" dirty="0" smtClean="0"/>
              <a:t>A few technical things (not described here)</a:t>
            </a:r>
          </a:p>
          <a:p>
            <a:pPr lvl="1"/>
            <a:r>
              <a:rPr lang="en-US" dirty="0" smtClean="0"/>
              <a:t>Coordinate among journals (no duplicate effort)</a:t>
            </a:r>
          </a:p>
          <a:p>
            <a:r>
              <a:rPr lang="en-US" dirty="0" smtClean="0"/>
              <a:t>Awareness</a:t>
            </a:r>
          </a:p>
          <a:p>
            <a:pPr lvl="1"/>
            <a:r>
              <a:rPr lang="en-US" dirty="0" smtClean="0"/>
              <a:t>Consider badges/ certification</a:t>
            </a:r>
          </a:p>
          <a:p>
            <a:pPr lvl="1"/>
            <a:r>
              <a:rPr lang="en-US" dirty="0" smtClean="0"/>
              <a:t>Address issues with confidential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Different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or software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methods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context 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country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/>
              <a:t>Your students!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Transportability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Any standards, tools, methods: must be transportable across journals (no custom solutions)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  to come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  <a:p>
            <a:r>
              <a:rPr lang="en-US" dirty="0" smtClean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 smtClean="0"/>
              <a:t>Better public-use and shared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 smtClean="0"/>
              <a:t>Better public-use and shared data</a:t>
            </a:r>
          </a:p>
          <a:p>
            <a:r>
              <a:rPr lang="en-US" dirty="0" smtClean="0"/>
              <a:t>Better ways of accessing preprints/ grey literature</a:t>
            </a:r>
            <a:endParaRPr lang="en-US" dirty="0"/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to curate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describing RELIABLE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Verifying 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Current Data Availability Policies are Broken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the Data is </a:t>
            </a:r>
            <a:br>
              <a:rPr lang="en-US" sz="4800" dirty="0" smtClean="0"/>
            </a:b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 smtClean="0"/>
              <a:t>,</a:t>
            </a:r>
            <a:br>
              <a:rPr lang="en-US" sz="4800" dirty="0" smtClean="0"/>
            </a:b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 smtClean="0">
                <a:solidFill>
                  <a:srgbClr val="C00000"/>
                </a:solidFill>
              </a:rPr>
            </a:br>
            <a:r>
              <a:rPr lang="en-US" sz="4000" dirty="0" smtClean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Greater </a:t>
            </a:r>
            <a:r>
              <a:rPr lang="en-US" sz="8800" dirty="0" smtClean="0">
                <a:solidFill>
                  <a:schemeClr val="bg1"/>
                </a:solidFill>
              </a:rPr>
              <a:t>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</a:t>
            </a:r>
            <a:br>
              <a:rPr lang="en-US" dirty="0" smtClean="0"/>
            </a:br>
            <a:r>
              <a:rPr lang="en-US" b="1" dirty="0" smtClean="0"/>
              <a:t>trusted repositories</a:t>
            </a:r>
            <a:r>
              <a:rPr lang="en-US" dirty="0" smtClean="0"/>
              <a:t> (data archives)?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(open)</a:t>
            </a:r>
            <a:r>
              <a:rPr lang="en-US" sz="3200" dirty="0" smtClean="0"/>
              <a:t>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</a:t>
            </a:r>
            <a:r>
              <a:rPr lang="en-US" sz="3200" dirty="0" smtClean="0"/>
              <a:t>pen)ICPSR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Use </a:t>
            </a:r>
            <a:r>
              <a:rPr lang="en-US" sz="8800" dirty="0" smtClean="0">
                <a:solidFill>
                  <a:schemeClr val="bg1"/>
                </a:solidFill>
              </a:rPr>
              <a:t>trusted repositories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Goal: Use any repository!</a:t>
            </a:r>
          </a:p>
          <a:p>
            <a:pPr marL="0" indent="0" algn="ctr">
              <a:buNone/>
            </a:pPr>
            <a:r>
              <a:rPr lang="en-US" sz="4400" dirty="0" smtClean="0"/>
              <a:t>(subject to conditions)</a:t>
            </a:r>
          </a:p>
        </p:txBody>
      </p:sp>
    </p:spTree>
    <p:extLst>
      <p:ext uri="{BB962C8B-B14F-4D97-AF65-F5344CB8AC3E}">
        <p14:creationId xmlns:p14="http://schemas.microsoft.com/office/powerpoint/2010/main" val="35842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thus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are the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Not every data repository is created equal</a:t>
            </a:r>
          </a:p>
          <a:p>
            <a:pPr lvl="1"/>
            <a:r>
              <a:rPr lang="en-US" sz="3200" b="1" u="sng" dirty="0" err="1" smtClean="0">
                <a:solidFill>
                  <a:srgbClr val="C00000"/>
                </a:solidFill>
              </a:rPr>
              <a:t>Github</a:t>
            </a:r>
            <a:r>
              <a:rPr lang="en-US" sz="3200" dirty="0" smtClean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Harvard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!)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</a:t>
            </a:r>
            <a:r>
              <a:rPr lang="en-US" sz="3200" b="1" dirty="0" smtClean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 smtClean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So: Describe them!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1037" y="1449659"/>
            <a:ext cx="606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Replication?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Improve </a:t>
            </a:r>
            <a:r>
              <a:rPr lang="en-US" sz="8800" dirty="0" smtClean="0">
                <a:solidFill>
                  <a:schemeClr val="bg1"/>
                </a:solidFill>
              </a:rPr>
              <a:t>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>
                <a:solidFill>
                  <a:schemeClr val="bg1"/>
                </a:solidFill>
              </a:rPr>
              <a:t>clearly and precisely </a:t>
            </a:r>
            <a:r>
              <a:rPr lang="en-US" dirty="0">
                <a:solidFill>
                  <a:schemeClr val="bg1"/>
                </a:solidFill>
              </a:rPr>
              <a:t>documented and are </a:t>
            </a:r>
            <a:r>
              <a:rPr lang="en-US" b="1" u="sng" dirty="0">
                <a:solidFill>
                  <a:schemeClr val="bg1"/>
                </a:solidFill>
              </a:rPr>
              <a:t>readily available</a:t>
            </a:r>
            <a:r>
              <a:rPr lang="en-US" dirty="0">
                <a:solidFill>
                  <a:schemeClr val="bg1"/>
                </a:solidFill>
              </a:rPr>
              <a:t> to any researcher for purposes of replication.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bg1"/>
                </a:solidFill>
              </a:rPr>
              <a:t>provide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</a:rPr>
              <a:t>prior to publication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bg1"/>
                </a:solidFill>
              </a:rPr>
              <a:t>sufficient </a:t>
            </a:r>
            <a:r>
              <a:rPr lang="en-US" sz="3200" b="1" dirty="0">
                <a:solidFill>
                  <a:schemeClr val="bg1"/>
                </a:solidFill>
              </a:rPr>
              <a:t>to permit replication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These will be </a:t>
            </a:r>
            <a:r>
              <a:rPr lang="en-US" sz="3200" b="1" dirty="0">
                <a:solidFill>
                  <a:schemeClr val="bg1"/>
                </a:solidFill>
              </a:rPr>
              <a:t>posted on the AEA website</a:t>
            </a:r>
            <a:r>
              <a:rPr lang="en-US" dirty="0">
                <a:solidFill>
                  <a:schemeClr val="bg1"/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2558" y="205600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clearly and precisely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162927" y="2434845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readily available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235113" y="3574325"/>
            <a:ext cx="611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02869" y="4001294"/>
            <a:ext cx="125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details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99621" y="3965198"/>
            <a:ext cx="257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92869" y="4344315"/>
            <a:ext cx="348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permit replication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56422" y="434571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227" y="2056004"/>
            <a:ext cx="358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documented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55456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24323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25664 -0.1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-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30925 -0.0150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5247 -0.014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0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555 L 0.29727 -0.0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2239 0.00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690688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b="1" u="sng" dirty="0" smtClean="0"/>
          </a:p>
          <a:p>
            <a:pPr marL="0" indent="0" fontAlgn="base">
              <a:buNone/>
            </a:pPr>
            <a:r>
              <a:rPr lang="en-US" b="1" u="sng" dirty="0" smtClean="0"/>
              <a:t>clearly </a:t>
            </a:r>
            <a:r>
              <a:rPr lang="en-US" b="1" u="sng" dirty="0"/>
              <a:t>and precisely </a:t>
            </a:r>
            <a:r>
              <a:rPr lang="en-US" dirty="0"/>
              <a:t>documented </a:t>
            </a:r>
            <a:endParaRPr lang="en-US" dirty="0" smtClean="0"/>
          </a:p>
          <a:p>
            <a:pPr marL="0" indent="0" fontAlgn="base">
              <a:buNone/>
            </a:pPr>
            <a:r>
              <a:rPr lang="en-US" b="1" u="sng" dirty="0" smtClean="0"/>
              <a:t>readily </a:t>
            </a:r>
            <a:r>
              <a:rPr lang="en-US" b="1" u="sng" dirty="0"/>
              <a:t>available</a:t>
            </a:r>
            <a:r>
              <a:rPr lang="en-US" dirty="0"/>
              <a:t> 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must </a:t>
            </a:r>
            <a:r>
              <a:rPr lang="en-US" sz="3200" b="1" dirty="0"/>
              <a:t>provide</a:t>
            </a:r>
            <a:r>
              <a:rPr lang="en-US" dirty="0" smtClean="0"/>
              <a:t>, </a:t>
            </a:r>
            <a:r>
              <a:rPr lang="en-US" sz="3200" b="1" dirty="0" smtClean="0"/>
              <a:t>prior to </a:t>
            </a:r>
            <a:r>
              <a:rPr lang="en-US" sz="3200" b="1" dirty="0" smtClean="0"/>
              <a:t>publication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details </a:t>
            </a:r>
            <a:r>
              <a:rPr lang="en-US" sz="3200" b="1" dirty="0" smtClean="0"/>
              <a:t>sufficient </a:t>
            </a:r>
            <a:r>
              <a:rPr lang="en-US" sz="3200" b="1" dirty="0"/>
              <a:t>to permit </a:t>
            </a:r>
            <a:r>
              <a:rPr lang="en-US" sz="3200" b="1" dirty="0" smtClean="0"/>
              <a:t>replication</a:t>
            </a:r>
          </a:p>
          <a:p>
            <a:pPr marL="0" indent="0" fontAlgn="base">
              <a:buNone/>
            </a:pPr>
            <a:r>
              <a:rPr lang="en-US" sz="3200" b="1" dirty="0" smtClean="0"/>
              <a:t>posted </a:t>
            </a:r>
            <a:r>
              <a:rPr lang="en-US" sz="3200" b="1" dirty="0"/>
              <a:t>on the AEA website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597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</a:t>
            </a:r>
            <a:r>
              <a:rPr lang="en-US" dirty="0"/>
              <a:t> </a:t>
            </a:r>
            <a:r>
              <a:rPr lang="en-US" dirty="0" smtClean="0"/>
              <a:t>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doi.org/10.17226/25303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DCAP (2018→2019)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Pre-Publication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Reproducibility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doing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 smtClean="0"/>
              <a:t>Earlier reproducibility work</a:t>
            </a:r>
            <a:r>
              <a:rPr lang="en-US" dirty="0" smtClean="0"/>
              <a:t>: </a:t>
            </a:r>
            <a:r>
              <a:rPr lang="en-US" b="1" dirty="0" smtClean="0"/>
              <a:t>Flavio </a:t>
            </a:r>
            <a:r>
              <a:rPr lang="en-US" b="1" dirty="0" err="1" smtClean="0"/>
              <a:t>Stanchi</a:t>
            </a:r>
            <a:r>
              <a:rPr lang="en-US" b="1" dirty="0" smtClean="0"/>
              <a:t> </a:t>
            </a:r>
            <a:r>
              <a:rPr lang="en-US" dirty="0" smtClean="0"/>
              <a:t>(now at </a:t>
            </a:r>
            <a:r>
              <a:rPr lang="en-US" dirty="0" err="1" smtClean="0"/>
              <a:t>AirBnb</a:t>
            </a:r>
            <a:r>
              <a:rPr lang="en-US" dirty="0" smtClean="0"/>
              <a:t>), </a:t>
            </a:r>
            <a:r>
              <a:rPr lang="en-US" b="1" dirty="0" err="1" smtClean="0"/>
              <a:t>Sylverie</a:t>
            </a:r>
            <a:r>
              <a:rPr lang="en-US" b="1" dirty="0" smtClean="0"/>
              <a:t> Herbert</a:t>
            </a:r>
            <a:r>
              <a:rPr lang="en-US" dirty="0" smtClean="0"/>
              <a:t> (on the market), </a:t>
            </a:r>
            <a:r>
              <a:rPr lang="en-US" b="1" dirty="0" err="1" smtClean="0"/>
              <a:t>Hautahi</a:t>
            </a:r>
            <a:r>
              <a:rPr lang="en-US" b="1" dirty="0" smtClean="0"/>
              <a:t> </a:t>
            </a:r>
            <a:r>
              <a:rPr lang="en-US" b="1" dirty="0" err="1" smtClean="0"/>
              <a:t>Kingi</a:t>
            </a:r>
            <a:r>
              <a:rPr lang="en-US" dirty="0" smtClean="0"/>
              <a:t> (</a:t>
            </a:r>
            <a:r>
              <a:rPr lang="en-US" dirty="0" err="1" smtClean="0"/>
              <a:t>Impaq</a:t>
            </a:r>
            <a:r>
              <a:rPr lang="en-US" dirty="0" smtClean="0"/>
              <a:t>)</a:t>
            </a:r>
          </a:p>
          <a:p>
            <a:r>
              <a:rPr lang="en-US" u="sng" dirty="0" smtClean="0"/>
              <a:t>Current lead graduate students</a:t>
            </a:r>
            <a:r>
              <a:rPr lang="en-US" dirty="0" smtClean="0"/>
              <a:t>: </a:t>
            </a:r>
            <a:r>
              <a:rPr lang="en-US" b="1" dirty="0" smtClean="0"/>
              <a:t>David </a:t>
            </a:r>
            <a:r>
              <a:rPr lang="en-US" b="1" dirty="0" err="1" smtClean="0"/>
              <a:t>Wasser</a:t>
            </a:r>
            <a:r>
              <a:rPr lang="en-US" b="1" dirty="0" smtClean="0"/>
              <a:t> </a:t>
            </a:r>
            <a:r>
              <a:rPr lang="en-US" dirty="0" smtClean="0"/>
              <a:t>(until Dec 2019), </a:t>
            </a:r>
            <a:r>
              <a:rPr lang="en-US" b="1" dirty="0" smtClean="0"/>
              <a:t>Meredith Welch </a:t>
            </a:r>
            <a:r>
              <a:rPr lang="en-US" dirty="0" smtClean="0"/>
              <a:t>(since Jan 2020)</a:t>
            </a:r>
          </a:p>
          <a:p>
            <a:r>
              <a:rPr lang="en-US" u="sng" dirty="0" smtClean="0"/>
              <a:t>Current and past undergraduate students</a:t>
            </a:r>
            <a:r>
              <a:rPr lang="en-US" dirty="0" smtClean="0"/>
              <a:t>: </a:t>
            </a:r>
            <a:r>
              <a:rPr lang="en-US" dirty="0"/>
              <a:t>Alexia </a:t>
            </a:r>
            <a:r>
              <a:rPr lang="en-US" dirty="0" smtClean="0"/>
              <a:t>Ge, </a:t>
            </a:r>
            <a:r>
              <a:rPr lang="en-US" dirty="0"/>
              <a:t>Anthony Peraza, </a:t>
            </a:r>
            <a:r>
              <a:rPr lang="en-US" dirty="0" smtClean="0"/>
              <a:t>Craig </a:t>
            </a:r>
            <a:r>
              <a:rPr lang="en-US" dirty="0"/>
              <a:t>Schulman, Elijah B. Ruiz, Gabriel Bond, </a:t>
            </a:r>
            <a:r>
              <a:rPr lang="en-US" dirty="0" smtClean="0"/>
              <a:t>Jason S</a:t>
            </a:r>
            <a:r>
              <a:rPr lang="en-US" dirty="0"/>
              <a:t>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 smtClean="0"/>
              <a:t>Linchen</a:t>
            </a:r>
            <a:r>
              <a:rPr lang="en-US" dirty="0" smtClean="0"/>
              <a:t> Zhang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 smtClean="0"/>
              <a:t>, </a:t>
            </a:r>
            <a:r>
              <a:rPr lang="en-US" b="1" dirty="0" smtClean="0"/>
              <a:t>Naomi </a:t>
            </a:r>
            <a:r>
              <a:rPr lang="en-US" b="1" dirty="0"/>
              <a:t>Li</a:t>
            </a:r>
            <a:r>
              <a:rPr lang="en-US" dirty="0"/>
              <a:t>, </a:t>
            </a:r>
            <a:r>
              <a:rPr lang="en-US" dirty="0" smtClean="0"/>
              <a:t>Nicholas Swan</a:t>
            </a:r>
            <a:r>
              <a:rPr lang="en-US" dirty="0"/>
              <a:t>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</a:t>
            </a:r>
            <a:r>
              <a:rPr lang="en-US" dirty="0" smtClean="0"/>
              <a:t>William Hernandez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</a:t>
            </a:r>
            <a:r>
              <a:rPr lang="en-US" dirty="0"/>
              <a:t>, Xing </a:t>
            </a:r>
            <a:r>
              <a:rPr lang="en-US" dirty="0" smtClean="0"/>
              <a:t>Su, </a:t>
            </a:r>
            <a:r>
              <a:rPr lang="en-US" dirty="0" err="1" smtClean="0"/>
              <a:t>Jiazhen</a:t>
            </a:r>
            <a:r>
              <a:rPr lang="en-US" dirty="0" smtClean="0"/>
              <a:t> </a:t>
            </a:r>
            <a:r>
              <a:rPr lang="en-US" dirty="0"/>
              <a:t>Tan </a:t>
            </a:r>
            <a:r>
              <a:rPr lang="en-US" dirty="0" smtClean="0"/>
              <a:t>, </a:t>
            </a:r>
            <a:r>
              <a:rPr lang="en-US" dirty="0" err="1" smtClean="0"/>
              <a:t>Xueshi</a:t>
            </a:r>
            <a:r>
              <a:rPr lang="en-US" dirty="0" smtClean="0"/>
              <a:t> Su, </a:t>
            </a:r>
            <a:r>
              <a:rPr lang="en-US" dirty="0" err="1" smtClean="0"/>
              <a:t>Vendela</a:t>
            </a:r>
            <a:r>
              <a:rPr lang="en-US" dirty="0" smtClean="0"/>
              <a:t> Norman, Anderson Park</a:t>
            </a:r>
            <a:r>
              <a:rPr lang="en-US" dirty="0"/>
              <a:t>, </a:t>
            </a:r>
            <a:r>
              <a:rPr lang="en-US" i="1" dirty="0" err="1"/>
              <a:t>Nehedin</a:t>
            </a:r>
            <a:r>
              <a:rPr lang="en-US" i="1" dirty="0"/>
              <a:t> </a:t>
            </a:r>
            <a:r>
              <a:rPr lang="en-US" i="1" dirty="0" smtClean="0"/>
              <a:t>Juarez, </a:t>
            </a:r>
            <a:r>
              <a:rPr lang="en-US" i="1" dirty="0" err="1" smtClean="0"/>
              <a:t>Rubal</a:t>
            </a:r>
            <a:r>
              <a:rPr lang="en-US" i="1" dirty="0" smtClean="0"/>
              <a:t> Mistry, </a:t>
            </a:r>
            <a:r>
              <a:rPr lang="en-US" i="1" dirty="0" err="1" smtClean="0"/>
              <a:t>Syon</a:t>
            </a:r>
            <a:r>
              <a:rPr lang="en-US" i="1" dirty="0" smtClean="0"/>
              <a:t> </a:t>
            </a:r>
            <a:r>
              <a:rPr lang="en-US" i="1" dirty="0" err="1" smtClean="0"/>
              <a:t>Verma</a:t>
            </a:r>
            <a:r>
              <a:rPr lang="en-US" i="1" dirty="0" smtClean="0"/>
              <a:t>, William Silverman, Zechariah </a:t>
            </a:r>
            <a:r>
              <a:rPr lang="en-US" i="1" dirty="0" err="1" smtClean="0"/>
              <a:t>Karsana</a:t>
            </a:r>
            <a:endParaRPr lang="en-US" i="1" dirty="0" smtClean="0"/>
          </a:p>
          <a:p>
            <a:r>
              <a:rPr lang="en-US" u="sng" dirty="0" smtClean="0"/>
              <a:t>Other graduate students</a:t>
            </a:r>
            <a:r>
              <a:rPr lang="en-US" dirty="0" smtClean="0"/>
              <a:t>: Aviv </a:t>
            </a:r>
            <a:r>
              <a:rPr lang="en-US" dirty="0" err="1" smtClean="0"/>
              <a:t>Caspi</a:t>
            </a:r>
            <a:r>
              <a:rPr lang="en-US" dirty="0" smtClean="0"/>
              <a:t>, Leah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Goal: Improve reproducibility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 README 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egible? Intelligible? Complete?</a:t>
            </a:r>
          </a:p>
          <a:p>
            <a:pPr lvl="1"/>
            <a:r>
              <a:rPr lang="en-US" dirty="0" smtClean="0"/>
              <a:t>Check Code</a:t>
            </a:r>
          </a:p>
          <a:p>
            <a:pPr lvl="2"/>
            <a:r>
              <a:rPr lang="en-US" dirty="0" smtClean="0"/>
              <a:t>Where is Table 1? Figure 1? Could this work?</a:t>
            </a:r>
          </a:p>
          <a:p>
            <a:pPr lvl="1"/>
            <a:r>
              <a:rPr lang="en-US" dirty="0" smtClean="0"/>
              <a:t>Check Access Rights</a:t>
            </a:r>
          </a:p>
          <a:p>
            <a:pPr lvl="2"/>
            <a:r>
              <a:rPr lang="en-US" dirty="0" smtClean="0"/>
              <a:t>Can the author provides us with data?</a:t>
            </a:r>
          </a:p>
          <a:p>
            <a:pPr lvl="2"/>
            <a:r>
              <a:rPr lang="en-US" dirty="0" smtClean="0"/>
              <a:t>Does the data access as described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</a:t>
            </a:r>
            <a:r>
              <a:rPr lang="en-US" dirty="0" smtClean="0"/>
              <a:t>28, 2019 (4.5 </a:t>
            </a:r>
            <a:r>
              <a:rPr lang="en-US" dirty="0" err="1" smtClean="0"/>
              <a:t>mths</a:t>
            </a:r>
            <a:r>
              <a:rPr lang="en-US" dirty="0" smtClean="0"/>
              <a:t>), </a:t>
            </a:r>
            <a:r>
              <a:rPr lang="en-US" dirty="0"/>
              <a:t>the AEA Data Editor team conducted </a:t>
            </a:r>
            <a:endParaRPr lang="en-US" dirty="0" smtClean="0"/>
          </a:p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216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assessments </a:t>
            </a:r>
          </a:p>
          <a:p>
            <a:r>
              <a:rPr lang="en-US" dirty="0" smtClean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(as of today, approx. </a:t>
            </a:r>
            <a:r>
              <a:rPr lang="en-US" dirty="0" smtClean="0"/>
              <a:t>600 assessments)</a:t>
            </a:r>
            <a:endParaRPr lang="en-US" dirty="0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typical article goes through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 smtClean="0"/>
              <a:t>of assessment (none were perfect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Conversely,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not a single study was irreproducible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(not supporting manuscript claims)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Goal is turnaround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7772400" y="1690688"/>
            <a:ext cx="1299411" cy="2508333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Total time (from first submission to final signoff) is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team size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Grown from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 smtClean="0"/>
              <a:t>+ 1 graduate assistant</a:t>
            </a:r>
          </a:p>
          <a:p>
            <a:r>
              <a:rPr lang="en-US" dirty="0" smtClean="0"/>
              <a:t>To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18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undergraduates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15 </a:t>
            </a: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trainees</a:t>
            </a:r>
            <a:r>
              <a:rPr lang="en-US" dirty="0" smtClean="0"/>
              <a:t>, + 1 graduate assistant (+ 1 volunteer)</a:t>
            </a:r>
          </a:p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 author response time is also a contributor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4" name="TextBox 3"/>
          <p:cNvSpPr txBox="1"/>
          <p:nvPr/>
        </p:nvSpPr>
        <p:spPr>
          <a:xfrm>
            <a:off x="6581274" y="5479869"/>
            <a:ext cx="477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0                       20                    40                    60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8453" y="5434493"/>
            <a:ext cx="5085346" cy="9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code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or software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pPr lvl="1"/>
            <a:r>
              <a:rPr lang="en-US" dirty="0" smtClean="0"/>
              <a:t>→ in Article?</a:t>
            </a:r>
          </a:p>
          <a:p>
            <a:pPr lvl="1"/>
            <a:r>
              <a:rPr lang="en-US" dirty="0" smtClean="0"/>
              <a:t>→ in Online Appendix?</a:t>
            </a:r>
          </a:p>
          <a:p>
            <a:pPr lvl="1"/>
            <a:r>
              <a:rPr lang="en-US" dirty="0"/>
              <a:t>→ in README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66" y="1501454"/>
            <a:ext cx="3902614" cy="2750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10853</TotalTime>
  <Words>3387</Words>
  <Application>Microsoft Office PowerPoint</Application>
  <PresentationFormat>Widescreen</PresentationFormat>
  <Paragraphs>659</Paragraphs>
  <Slides>125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Calibri Light</vt:lpstr>
      <vt:lpstr>Calibri</vt:lpstr>
      <vt:lpstr>Montserrat</vt:lpstr>
      <vt:lpstr>Roboto</vt:lpstr>
      <vt:lpstr>Arial</vt:lpstr>
      <vt:lpstr>Century</vt:lpstr>
      <vt:lpstr>Office Theme</vt:lpstr>
      <vt:lpstr>Implementing Increased Transparency, and Reproducibility in Economics</vt:lpstr>
      <vt:lpstr>Efficiency of scholary discourse?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Evolving Journal and Data Infrastructure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Who is doing that?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Stats on reproduced articles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PowerPoint Presentation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Improving replication packages</vt:lpstr>
      <vt:lpstr>Streamlining replication packages</vt:lpstr>
      <vt:lpstr>PowerPoint Presentation</vt:lpstr>
      <vt:lpstr>Better support for researchers</vt:lpstr>
      <vt:lpstr>Verification services</vt:lpstr>
      <vt:lpstr>PowerPoint Presentation</vt:lpstr>
      <vt:lpstr>Verification services</vt:lpstr>
      <vt:lpstr>PowerPoint Presentation</vt:lpstr>
      <vt:lpstr>Goal: Transportability</vt:lpstr>
      <vt:lpstr>Social science “guild”</vt:lpstr>
      <vt:lpstr>Richer metadata, more transparency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358</cp:revision>
  <dcterms:created xsi:type="dcterms:W3CDTF">2016-11-26T21:09:30Z</dcterms:created>
  <dcterms:modified xsi:type="dcterms:W3CDTF">2020-03-17T21:56:03Z</dcterms:modified>
</cp:coreProperties>
</file>